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sldIdLst>
    <p:sldId id="263" r:id="rId2"/>
    <p:sldId id="303" r:id="rId3"/>
    <p:sldId id="344" r:id="rId4"/>
    <p:sldId id="347" r:id="rId5"/>
    <p:sldId id="262" r:id="rId6"/>
    <p:sldId id="320" r:id="rId7"/>
    <p:sldId id="309" r:id="rId8"/>
    <p:sldId id="314" r:id="rId9"/>
    <p:sldId id="264" r:id="rId10"/>
    <p:sldId id="265" r:id="rId11"/>
    <p:sldId id="346" r:id="rId12"/>
    <p:sldId id="267" r:id="rId13"/>
    <p:sldId id="345" r:id="rId14"/>
    <p:sldId id="312" r:id="rId15"/>
    <p:sldId id="313" r:id="rId16"/>
    <p:sldId id="338" r:id="rId17"/>
    <p:sldId id="343" r:id="rId18"/>
    <p:sldId id="268" r:id="rId19"/>
    <p:sldId id="279" r:id="rId20"/>
    <p:sldId id="269" r:id="rId21"/>
    <p:sldId id="270" r:id="rId22"/>
    <p:sldId id="271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ENISE(C\play\sarahC\weedgermin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0"/>
        <c:ser>
          <c:idx val="2"/>
          <c:order val="0"/>
          <c:spPr>
            <a:solidFill>
              <a:schemeClr val="accent4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B-4AE6-B10C-10A8719B2761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0B-4AE6-B10C-10A8719B2761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0B-4AE6-B10C-10A8719B276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6-320B-4AE6-B10C-10A8719B276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7-320B-4AE6-B10C-10A8719B276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8-320B-4AE6-B10C-10A8719B276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20B-4AE6-B10C-10A8719B2761}"/>
              </c:ext>
            </c:extLst>
          </c:dPt>
          <c:val>
            <c:numRef>
              <c:f>Sheet3!$AE$11:$AE$22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20B-4AE6-B10C-10A8719B2761}"/>
            </c:ext>
          </c:extLst>
        </c:ser>
        <c:ser>
          <c:idx val="3"/>
          <c:order val="1"/>
          <c:spPr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0B-4AE6-B10C-10A8719B276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0B-4AE6-B10C-10A8719B276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0B-4AE6-B10C-10A8719B276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2-320B-4AE6-B10C-10A8719B2761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20B-4AE6-B10C-10A8719B2761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20B-4AE6-B10C-10A8719B2761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20B-4AE6-B10C-10A8719B2761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20B-4AE6-B10C-10A8719B2761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20B-4AE6-B10C-10A8719B2761}"/>
              </c:ext>
            </c:extLst>
          </c:dPt>
          <c:val>
            <c:numRef>
              <c:f>Sheet3!$AD$11:$AD$22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20B-4AE6-B10C-10A8719B2761}"/>
            </c:ext>
          </c:extLst>
        </c:ser>
        <c:ser>
          <c:idx val="4"/>
          <c:order val="2"/>
          <c:spPr>
            <a:solidFill>
              <a:schemeClr val="accent6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20B-4AE6-B10C-10A8719B276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20B-4AE6-B10C-10A8719B276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22-320B-4AE6-B10C-10A8719B276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23-320B-4AE6-B10C-10A8719B276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24-320B-4AE6-B10C-10A8719B276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25-320B-4AE6-B10C-10A8719B2761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20B-4AE6-B10C-10A8719B2761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20B-4AE6-B10C-10A8719B2761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20B-4AE6-B10C-10A8719B2761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320B-4AE6-B10C-10A8719B2761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320B-4AE6-B10C-10A8719B2761}"/>
              </c:ext>
            </c:extLst>
          </c:dPt>
          <c:val>
            <c:numRef>
              <c:f>Sheet3!$AC$11:$AC$22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320B-4AE6-B10C-10A8719B2761}"/>
            </c:ext>
          </c:extLst>
        </c:ser>
        <c:ser>
          <c:idx val="5"/>
          <c:order val="3"/>
          <c:spPr>
            <a:solidFill>
              <a:schemeClr val="accent2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320B-4AE6-B10C-10A8719B276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320B-4AE6-B10C-10A8719B276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320B-4AE6-B10C-10A8719B276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320B-4AE6-B10C-10A8719B276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320B-4AE6-B10C-10A8719B2761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320B-4AE6-B10C-10A8719B2761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320B-4AE6-B10C-10A8719B2761}"/>
              </c:ext>
            </c:extLst>
          </c:dPt>
          <c:val>
            <c:numRef>
              <c:f>Sheet3!$AB$11:$AB$22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320B-4AE6-B10C-10A8719B2761}"/>
            </c:ext>
          </c:extLst>
        </c:ser>
        <c:ser>
          <c:idx val="0"/>
          <c:order val="4"/>
          <c:spPr>
            <a:solidFill>
              <a:schemeClr val="accent1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40-320B-4AE6-B10C-10A8719B276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41-320B-4AE6-B10C-10A8719B276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42-320B-4AE6-B10C-10A8719B276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43-320B-4AE6-B10C-10A8719B276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44-320B-4AE6-B10C-10A8719B276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45-320B-4AE6-B10C-10A8719B276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46-320B-4AE6-B10C-10A8719B276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47-320B-4AE6-B10C-10A8719B276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48-320B-4AE6-B10C-10A8719B276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49-320B-4AE6-B10C-10A8719B276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4A-320B-4AE6-B10C-10A8719B276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4B-320B-4AE6-B10C-10A8719B2761}"/>
              </c:ext>
            </c:extLst>
          </c:dPt>
          <c:val>
            <c:numRef>
              <c:f>Sheet3!$AA$11:$AA$22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320B-4AE6-B10C-10A8719B2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16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573F-3699-45DF-868C-0ACC817D6CA3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AAFE1-AFFB-41C0-B2FA-FFCB795A7B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7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2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44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32980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444820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12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7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46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1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3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32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1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9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251F74-BB80-40C1-9723-AE73A6F50AAB}" type="datetimeFigureOut">
              <a:rPr lang="en-GB" smtClean="0"/>
              <a:t>27/11/2017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2C78824-5D06-4BC8-AA36-3A9708B2D8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 dirty="0"/>
              <a:t>Weed control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Cook and Denise Ginsburg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963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6409" y="1602061"/>
            <a:ext cx="3457864" cy="3038697"/>
          </a:xfrm>
        </p:spPr>
        <p:txBody>
          <a:bodyPr>
            <a:normAutofit/>
          </a:bodyPr>
          <a:lstStyle/>
          <a:p>
            <a:r>
              <a:rPr lang="en-US" sz="3094" dirty="0">
                <a:solidFill>
                  <a:schemeClr val="tx1"/>
                </a:solidFill>
              </a:rPr>
              <a:t>Grasses</a:t>
            </a:r>
            <a:br>
              <a:rPr lang="en-US" sz="3094" dirty="0">
                <a:solidFill>
                  <a:schemeClr val="tx1"/>
                </a:solidFill>
              </a:rPr>
            </a:br>
            <a:r>
              <a:rPr lang="en-US" sz="3094" dirty="0">
                <a:solidFill>
                  <a:schemeClr val="tx1"/>
                </a:solidFill>
              </a:rPr>
              <a:t>dig out below tillering area</a:t>
            </a:r>
            <a:br>
              <a:rPr lang="en-US" sz="3094" dirty="0">
                <a:solidFill>
                  <a:schemeClr val="tx1"/>
                </a:solidFill>
              </a:rPr>
            </a:br>
            <a:br>
              <a:rPr lang="en-US" sz="3094" dirty="0">
                <a:solidFill>
                  <a:schemeClr val="tx1"/>
                </a:solidFill>
              </a:rPr>
            </a:br>
            <a:r>
              <a:rPr lang="en-US" sz="3094" dirty="0">
                <a:solidFill>
                  <a:schemeClr val="tx1"/>
                </a:solidFill>
              </a:rPr>
              <a:t>or cut off with knife</a:t>
            </a:r>
          </a:p>
        </p:txBody>
      </p:sp>
      <p:pic>
        <p:nvPicPr>
          <p:cNvPr id="66" name="paste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4" y="781230"/>
            <a:ext cx="4338567" cy="463985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reeform 4"/>
          <p:cNvSpPr/>
          <p:nvPr/>
        </p:nvSpPr>
        <p:spPr>
          <a:xfrm>
            <a:off x="1438472" y="4235758"/>
            <a:ext cx="2425335" cy="405000"/>
          </a:xfrm>
          <a:custGeom>
            <a:avLst/>
            <a:gdLst>
              <a:gd name="connsiteX0" fmla="*/ 0 w 3233780"/>
              <a:gd name="connsiteY0" fmla="*/ 133954 h 961864"/>
              <a:gd name="connsiteX1" fmla="*/ 1717589 w 3233780"/>
              <a:gd name="connsiteY1" fmla="*/ 961857 h 961864"/>
              <a:gd name="connsiteX2" fmla="*/ 3039762 w 3233780"/>
              <a:gd name="connsiteY2" fmla="*/ 121597 h 961864"/>
              <a:gd name="connsiteX3" fmla="*/ 3200400 w 3233780"/>
              <a:gd name="connsiteY3" fmla="*/ 22743 h 96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780" h="961864">
                <a:moveTo>
                  <a:pt x="0" y="133954"/>
                </a:moveTo>
                <a:cubicBezTo>
                  <a:pt x="605481" y="548935"/>
                  <a:pt x="1210962" y="963916"/>
                  <a:pt x="1717589" y="961857"/>
                </a:cubicBezTo>
                <a:cubicBezTo>
                  <a:pt x="2224216" y="959798"/>
                  <a:pt x="2792627" y="278116"/>
                  <a:pt x="3039762" y="121597"/>
                </a:cubicBezTo>
                <a:cubicBezTo>
                  <a:pt x="3286897" y="-34922"/>
                  <a:pt x="3243648" y="-6090"/>
                  <a:pt x="3200400" y="2274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/>
          </a:p>
        </p:txBody>
      </p:sp>
    </p:spTree>
    <p:extLst>
      <p:ext uri="{BB962C8B-B14F-4D97-AF65-F5344CB8AC3E}">
        <p14:creationId xmlns:p14="http://schemas.microsoft.com/office/powerpoint/2010/main" val="13395602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Creeping Bent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0" y="1604683"/>
            <a:ext cx="7344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882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Cleavers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16442" y="1682482"/>
            <a:ext cx="5081699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lower stem breaks easily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Shoots from top of root plate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pull up growing point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 them out when large to reduce seed return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 to reduce populations quickly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609600"/>
            <a:ext cx="3347029" cy="51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4430" y="1458371"/>
            <a:ext cx="5886000" cy="392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1484" r="371" b="-1484"/>
          <a:stretch/>
        </p:blipFill>
        <p:spPr>
          <a:xfrm>
            <a:off x="4600229" y="477371"/>
            <a:ext cx="3992441" cy="5988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682" y="981635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Cleavers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630" y="1014926"/>
            <a:ext cx="1529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Docks</a:t>
            </a:r>
          </a:p>
        </p:txBody>
      </p:sp>
    </p:spTree>
    <p:extLst>
      <p:ext uri="{BB962C8B-B14F-4D97-AF65-F5344CB8AC3E}">
        <p14:creationId xmlns:p14="http://schemas.microsoft.com/office/powerpoint/2010/main" val="288323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Chickweed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19" y="1887967"/>
            <a:ext cx="3804901" cy="40386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Germinates continuously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Roots from the nodes so difficult to pull out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Loves nutrient rich soils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Seeds prolifically from a young age.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Edible</a:t>
            </a:r>
          </a:p>
          <a:p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35" y="1449880"/>
            <a:ext cx="3917570" cy="260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1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Sowthistle</a:t>
            </a:r>
            <a:r>
              <a:rPr lang="en-GB" dirty="0"/>
              <a:t> (annual)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16" y="1858766"/>
            <a:ext cx="5157183" cy="40386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Comes as prickly or smooth species.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blows in on the wind, so prevent this happening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Enjoyed by guinea pigs, rabbits and tortoises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germinate later in the season and grows rapidly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 out the tap root</a:t>
            </a:r>
          </a:p>
          <a:p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0" y="925669"/>
            <a:ext cx="1881389" cy="28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34" y="421883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8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Biennial weeds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Biennial weeds, overwinter as small plants flower next year, </a:t>
            </a:r>
          </a:p>
          <a:p>
            <a:r>
              <a:rPr lang="en-GB" sz="3600" dirty="0">
                <a:solidFill>
                  <a:schemeClr val="tx1"/>
                </a:solidFill>
              </a:rPr>
              <a:t>chance to kill small plants in early spring, </a:t>
            </a:r>
          </a:p>
          <a:p>
            <a:r>
              <a:rPr lang="en-GB" sz="3600" dirty="0">
                <a:solidFill>
                  <a:schemeClr val="tx1"/>
                </a:solidFill>
              </a:rPr>
              <a:t>stop it seeding next year.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8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56" y="502023"/>
            <a:ext cx="7406640" cy="1356360"/>
          </a:xfrm>
        </p:spPr>
        <p:txBody>
          <a:bodyPr/>
          <a:lstStyle/>
          <a:p>
            <a:r>
              <a:rPr lang="en-GB" dirty="0"/>
              <a:t>Bristly oxtongue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06" y="4078660"/>
            <a:ext cx="4108402" cy="232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41" y="609600"/>
            <a:ext cx="3694351" cy="2994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156" y="1858383"/>
            <a:ext cx="4331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Biennial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Short term perennial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Kill seedlings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Dig out mature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5012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497540"/>
            <a:ext cx="5066740" cy="1290500"/>
          </a:xfrm>
        </p:spPr>
        <p:txBody>
          <a:bodyPr/>
          <a:lstStyle/>
          <a:p>
            <a:r>
              <a:rPr lang="en-US" b="1" dirty="0"/>
              <a:t>Perennial weeds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7883" y="2097740"/>
            <a:ext cx="8175812" cy="4303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Perennials live for many years,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Remove young seedlings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Old plants, dig out roots, as deep as possible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Don’t let them flower to stop them seeding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Best chance of control:  Remove young seedlings.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00420" y="6508376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Corbel" pitchFamily="34" charset="0"/>
              <a:buNone/>
              <a:defRPr sz="22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4021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perennial weeds survive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5407" y="1616449"/>
            <a:ext cx="7532146" cy="475805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Shoots make food and energy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Roots grow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stored in roots</a:t>
            </a:r>
          </a:p>
          <a:p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Autumn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from dying shoots stored in roots</a:t>
            </a:r>
          </a:p>
          <a:p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not depleted as temperature decreases</a:t>
            </a:r>
          </a:p>
          <a:p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reserves used to grow new shoots</a:t>
            </a:r>
          </a:p>
          <a:p>
            <a:pPr lvl="1"/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3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nectar for bees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965960"/>
            <a:ext cx="2907926" cy="338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2129444"/>
            <a:ext cx="3831811" cy="28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 dirty="0"/>
              <a:t>Dandelion</a:t>
            </a:r>
          </a:p>
        </p:txBody>
      </p:sp>
      <p:sp>
        <p:nvSpPr>
          <p:cNvPr id="36" name="Shape 36"/>
          <p:cNvSpPr>
            <a:spLocks noGrp="1"/>
          </p:cNvSpPr>
          <p:nvPr>
            <p:ph idx="1"/>
          </p:nvPr>
        </p:nvSpPr>
        <p:spPr>
          <a:xfrm>
            <a:off x="484093" y="1715481"/>
            <a:ext cx="4550607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z="1800"/>
            </a:pPr>
            <a:r>
              <a:rPr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 root</a:t>
            </a:r>
          </a:p>
          <a:p>
            <a:pPr lvl="0" algn="l">
              <a:defRPr sz="1800"/>
            </a:pPr>
            <a:r>
              <a:rPr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Regenerates from large root fragments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top of root.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defRPr sz="1800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</a:p>
          <a:p>
            <a:pPr lvl="1">
              <a:defRPr sz="1800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remove shooting area of root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49" y="1091542"/>
            <a:ext cx="3333435" cy="4975277"/>
          </a:xfrm>
          <a:prstGeom prst="rect">
            <a:avLst/>
          </a:prstGeom>
        </p:spPr>
      </p:pic>
      <p:sp>
        <p:nvSpPr>
          <p:cNvPr id="6" name="Line Callout 1 (Border and Accent Bar) 5"/>
          <p:cNvSpPr/>
          <p:nvPr/>
        </p:nvSpPr>
        <p:spPr>
          <a:xfrm>
            <a:off x="3864807" y="3835415"/>
            <a:ext cx="1549441" cy="331758"/>
          </a:xfrm>
          <a:prstGeom prst="accentBorderCallout1">
            <a:avLst>
              <a:gd name="adj1" fmla="val 62846"/>
              <a:gd name="adj2" fmla="val 177260"/>
              <a:gd name="adj3" fmla="val 46231"/>
              <a:gd name="adj4" fmla="val 98108"/>
            </a:avLst>
          </a:prstGeom>
          <a:solidFill>
            <a:srgbClr val="EAD77B"/>
          </a:solidFill>
          <a:ln w="12700" cap="flat">
            <a:solidFill>
              <a:srgbClr val="DCBD23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dirty="0"/>
              <a:t>Shooting area</a:t>
            </a:r>
            <a:endParaRPr lang="en-US" sz="1687" dirty="0">
              <a:sym typeface="Helvetica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06" y="465693"/>
            <a:ext cx="213988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0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343210" y="9769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625" dirty="0"/>
              <a:t>Dock</a:t>
            </a:r>
          </a:p>
        </p:txBody>
      </p:sp>
      <p:sp>
        <p:nvSpPr>
          <p:cNvPr id="39" name="Shape 39"/>
          <p:cNvSpPr>
            <a:spLocks noGrp="1"/>
          </p:cNvSpPr>
          <p:nvPr>
            <p:ph idx="1"/>
          </p:nvPr>
        </p:nvSpPr>
        <p:spPr>
          <a:xfrm>
            <a:off x="141504" y="1023263"/>
            <a:ext cx="6167511" cy="16542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z="1800"/>
            </a:pPr>
            <a:r>
              <a:rPr sz="2800" dirty="0">
                <a:solidFill>
                  <a:schemeClr val="tx1"/>
                </a:solidFill>
              </a:rPr>
              <a:t>Top part underground stem</a:t>
            </a:r>
          </a:p>
          <a:p>
            <a:pPr lvl="0" algn="l">
              <a:defRPr sz="1800"/>
            </a:pPr>
            <a:r>
              <a:rPr sz="2800" dirty="0">
                <a:solidFill>
                  <a:schemeClr val="tx1"/>
                </a:solidFill>
              </a:rPr>
              <a:t>Bottom part underground root</a:t>
            </a:r>
          </a:p>
          <a:p>
            <a:pPr lvl="0" algn="l">
              <a:defRPr sz="1800"/>
            </a:pPr>
            <a:r>
              <a:rPr sz="2800" dirty="0">
                <a:solidFill>
                  <a:schemeClr val="tx1"/>
                </a:solidFill>
              </a:rPr>
              <a:t>Old plants have lateral shoots and lateral roots</a:t>
            </a:r>
          </a:p>
          <a:p>
            <a:pPr lvl="0" algn="l">
              <a:defRPr sz="1800"/>
            </a:pPr>
            <a:r>
              <a:rPr sz="2800" dirty="0">
                <a:solidFill>
                  <a:schemeClr val="tx1"/>
                </a:solidFill>
              </a:rPr>
              <a:t>Broken fragments of underground roots regenerate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4" y="3951431"/>
            <a:ext cx="6609499" cy="2540459"/>
          </a:xfrm>
          <a:prstGeom prst="rect">
            <a:avLst/>
          </a:prstGeom>
        </p:spPr>
      </p:pic>
      <p:sp>
        <p:nvSpPr>
          <p:cNvPr id="3" name="Line Callout 1 (Accent Bar) 2"/>
          <p:cNvSpPr/>
          <p:nvPr/>
        </p:nvSpPr>
        <p:spPr>
          <a:xfrm>
            <a:off x="1059350" y="5460308"/>
            <a:ext cx="2376685" cy="331758"/>
          </a:xfrm>
          <a:prstGeom prst="accentCallout1">
            <a:avLst>
              <a:gd name="adj1" fmla="val 56412"/>
              <a:gd name="adj2" fmla="val 99954"/>
              <a:gd name="adj3" fmla="val -105007"/>
              <a:gd name="adj4" fmla="val 145300"/>
            </a:avLst>
          </a:prstGeom>
          <a:solidFill>
            <a:srgbClr val="EAD77B"/>
          </a:solidFill>
          <a:ln w="12700" cap="flat">
            <a:solidFill>
              <a:srgbClr val="DCBD23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dirty="0">
                <a:solidFill>
                  <a:srgbClr val="000000"/>
                </a:solidFill>
                <a:sym typeface="Helvetica Light"/>
              </a:rPr>
              <a:t>Transitional areas</a:t>
            </a:r>
          </a:p>
        </p:txBody>
      </p:sp>
      <p:sp>
        <p:nvSpPr>
          <p:cNvPr id="6" name="Shape 39"/>
          <p:cNvSpPr txBox="1">
            <a:spLocks/>
          </p:cNvSpPr>
          <p:nvPr/>
        </p:nvSpPr>
        <p:spPr>
          <a:xfrm>
            <a:off x="5463646" y="1023263"/>
            <a:ext cx="3357625" cy="1654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 sz="1800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</a:p>
          <a:p>
            <a:pPr lvl="1">
              <a:defRPr sz="1800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Remove root to below transition area</a:t>
            </a:r>
          </a:p>
        </p:txBody>
      </p:sp>
    </p:spTree>
    <p:extLst>
      <p:ext uri="{BB962C8B-B14F-4D97-AF65-F5344CB8AC3E}">
        <p14:creationId xmlns:p14="http://schemas.microsoft.com/office/powerpoint/2010/main" val="3443151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9" y="312540"/>
            <a:ext cx="4360412" cy="6164721"/>
          </a:xfrm>
          <a:prstGeom prst="rect">
            <a:avLst/>
          </a:prstGeom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3756970" y="312540"/>
            <a:ext cx="5037406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625" dirty="0"/>
              <a:t>Field bindweed</a:t>
            </a:r>
          </a:p>
        </p:txBody>
      </p:sp>
      <p:sp>
        <p:nvSpPr>
          <p:cNvPr id="42" name="Shape 42"/>
          <p:cNvSpPr>
            <a:spLocks noGrp="1"/>
          </p:cNvSpPr>
          <p:nvPr>
            <p:ph idx="1"/>
          </p:nvPr>
        </p:nvSpPr>
        <p:spPr>
          <a:xfrm>
            <a:off x="4185600" y="1354978"/>
            <a:ext cx="4783588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oots can't be dug out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/>
            </a:pPr>
            <a:r>
              <a:rPr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 or dig out rhizome as deep as possible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/>
            </a:pPr>
            <a:r>
              <a:rPr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one shoot may regenerate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defRPr sz="1800"/>
            </a:pP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Repeated hoeing can kill the plant. Optimum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days. 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defRPr sz="1800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Paint rosettes with glyphosate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11" y="4378348"/>
            <a:ext cx="2286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10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Hedge bindweed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3688991" cy="4038600"/>
          </a:xfrm>
        </p:spPr>
        <p:txBody>
          <a:bodyPr/>
          <a:lstStyle/>
          <a:p>
            <a:r>
              <a:rPr lang="en-GB" dirty="0"/>
              <a:t>Much bigger form of field bindweed</a:t>
            </a:r>
          </a:p>
          <a:p>
            <a:r>
              <a:rPr lang="en-GB" dirty="0"/>
              <a:t>Flowers 2-3 inches and white</a:t>
            </a:r>
          </a:p>
          <a:p>
            <a:r>
              <a:rPr lang="en-GB" dirty="0"/>
              <a:t>Grows up hedges</a:t>
            </a:r>
          </a:p>
          <a:p>
            <a:r>
              <a:rPr lang="en-GB" dirty="0"/>
              <a:t>Has thick white roots that are easy to dig out  but very brittle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25" y="769781"/>
            <a:ext cx="3717836" cy="27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21" y="3844477"/>
            <a:ext cx="3620440" cy="271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9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Weeds and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27" y="1673661"/>
            <a:ext cx="6875556" cy="4583704"/>
          </a:xfrm>
        </p:spPr>
      </p:pic>
      <p:sp>
        <p:nvSpPr>
          <p:cNvPr id="5" name="Oval 4"/>
          <p:cNvSpPr/>
          <p:nvPr/>
        </p:nvSpPr>
        <p:spPr>
          <a:xfrm>
            <a:off x="1438836" y="3697941"/>
            <a:ext cx="3469340" cy="24339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2860169">
            <a:off x="4665859" y="3083230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31242" y="2109756"/>
            <a:ext cx="2832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Volunteer potato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Blight, eelworm</a:t>
            </a:r>
          </a:p>
        </p:txBody>
      </p:sp>
    </p:spTree>
    <p:extLst>
      <p:ext uri="{BB962C8B-B14F-4D97-AF65-F5344CB8AC3E}">
        <p14:creationId xmlns:p14="http://schemas.microsoft.com/office/powerpoint/2010/main" val="29366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6" y="1707777"/>
            <a:ext cx="6840000" cy="4560000"/>
          </a:xfrm>
        </p:spPr>
      </p:pic>
    </p:spTree>
    <p:extLst>
      <p:ext uri="{BB962C8B-B14F-4D97-AF65-F5344CB8AC3E}">
        <p14:creationId xmlns:p14="http://schemas.microsoft.com/office/powerpoint/2010/main" val="428428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91870" y="386888"/>
            <a:ext cx="6712634" cy="5647351"/>
            <a:chOff x="2161736" y="182880"/>
            <a:chExt cx="7751298" cy="6513342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3938766"/>
                </p:ext>
              </p:extLst>
            </p:nvPr>
          </p:nvGraphicFramePr>
          <p:xfrm>
            <a:off x="2161736" y="182880"/>
            <a:ext cx="7751298" cy="6513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"/>
            <p:cNvSpPr txBox="1"/>
            <p:nvPr/>
          </p:nvSpPr>
          <p:spPr>
            <a:xfrm>
              <a:off x="4944809" y="5923161"/>
              <a:ext cx="914371" cy="58248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Jan</a:t>
              </a: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3671667" y="5090844"/>
              <a:ext cx="914400" cy="61897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Feb</a:t>
              </a: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2921390" y="3829740"/>
              <a:ext cx="914400" cy="61897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Mar</a:t>
              </a: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2921390" y="2313757"/>
              <a:ext cx="914400" cy="61897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Apr</a:t>
              </a: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3671667" y="1248212"/>
              <a:ext cx="914458" cy="58248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May</a:t>
              </a: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5025802" y="464870"/>
              <a:ext cx="914371" cy="58248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Jun</a:t>
              </a: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6287156" y="506067"/>
              <a:ext cx="914371" cy="58255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Jul</a:t>
              </a: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7580230" y="1088617"/>
              <a:ext cx="914372" cy="58255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Aug</a:t>
              </a: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8494602" y="2313757"/>
              <a:ext cx="914400" cy="61897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Sep</a:t>
              </a: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6234471" y="5923161"/>
              <a:ext cx="914371" cy="58248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Dec</a:t>
              </a: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7580230" y="5260318"/>
              <a:ext cx="914400" cy="61897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Nov</a:t>
              </a: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8494602" y="3610903"/>
              <a:ext cx="914372" cy="58255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Oct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25802" y="3854657"/>
              <a:ext cx="2738875" cy="188916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n-GB" sz="3200" dirty="0">
                  <a:solidFill>
                    <a:srgbClr val="FFC000"/>
                  </a:solidFill>
                </a:rPr>
                <a:t>                     Preparation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38524" y="1769440"/>
              <a:ext cx="2715064" cy="133036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2800" b="1" dirty="0">
                  <a:solidFill>
                    <a:schemeClr val="accent3"/>
                  </a:solidFill>
                </a:rPr>
                <a:t>Sowing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90540" y="2146867"/>
              <a:ext cx="2715064" cy="133036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2800" b="1" dirty="0">
                  <a:solidFill>
                    <a:schemeClr val="accent3"/>
                  </a:solidFill>
                </a:rPr>
                <a:t>Plant out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2181" y="2556830"/>
              <a:ext cx="2715064" cy="221450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2800" b="1" dirty="0">
                  <a:solidFill>
                    <a:schemeClr val="accent3"/>
                  </a:solidFill>
                </a:rPr>
                <a:t>                              Harvest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96" y="386888"/>
            <a:ext cx="2558079" cy="5022801"/>
          </a:xfrm>
        </p:spPr>
        <p:txBody>
          <a:bodyPr/>
          <a:lstStyle/>
          <a:p>
            <a:r>
              <a:rPr lang="en-GB" dirty="0"/>
              <a:t>The garden year</a:t>
            </a:r>
          </a:p>
        </p:txBody>
      </p:sp>
    </p:spTree>
    <p:extLst>
      <p:ext uri="{BB962C8B-B14F-4D97-AF65-F5344CB8AC3E}">
        <p14:creationId xmlns:p14="http://schemas.microsoft.com/office/powerpoint/2010/main" val="348001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2317" y="443754"/>
            <a:ext cx="7288306" cy="752771"/>
          </a:xfrm>
        </p:spPr>
        <p:txBody>
          <a:bodyPr>
            <a:noAutofit/>
          </a:bodyPr>
          <a:lstStyle/>
          <a:p>
            <a:r>
              <a:rPr lang="en-GB" sz="2800" b="1" dirty="0"/>
              <a:t>Major weeds - germination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9" y="1317813"/>
            <a:ext cx="8718165" cy="52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872343" y="1328890"/>
            <a:ext cx="2991364" cy="4780494"/>
            <a:chOff x="5789279" y="551650"/>
            <a:chExt cx="2991364" cy="4780494"/>
          </a:xfrm>
        </p:grpSpPr>
        <p:grpSp>
          <p:nvGrpSpPr>
            <p:cNvPr id="38" name="Group 37"/>
            <p:cNvGrpSpPr/>
            <p:nvPr/>
          </p:nvGrpSpPr>
          <p:grpSpPr>
            <a:xfrm>
              <a:off x="6155415" y="1690689"/>
              <a:ext cx="2359935" cy="3641455"/>
              <a:chOff x="6155415" y="1649234"/>
              <a:chExt cx="2359935" cy="364145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155415" y="1690689"/>
                <a:ext cx="2359935" cy="3600000"/>
                <a:chOff x="1417320" y="1799955"/>
                <a:chExt cx="1316038" cy="221719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417320" y="1799955"/>
                  <a:ext cx="665193" cy="2217190"/>
                  <a:chOff x="1417320" y="1799955"/>
                  <a:chExt cx="665193" cy="2217190"/>
                </a:xfrm>
              </p:grpSpPr>
              <p:sp>
                <p:nvSpPr>
                  <p:cNvPr id="16" name="Rectangl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7320" y="1861993"/>
                    <a:ext cx="665193" cy="2155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D6B590"/>
                      </a:gs>
                      <a:gs pos="100000">
                        <a:srgbClr val="65432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7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50359" y="2122284"/>
                    <a:ext cx="88692" cy="930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8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2090" y="2397409"/>
                    <a:ext cx="89997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9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5128" y="3116243"/>
                    <a:ext cx="89997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20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50359" y="2841117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21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0782" y="2076429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22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83397" y="2259847"/>
                    <a:ext cx="88692" cy="930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23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7743" y="3558602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24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781" y="1799955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99CC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2068165" y="1799955"/>
                  <a:ext cx="665193" cy="2217190"/>
                  <a:chOff x="2068165" y="1799955"/>
                  <a:chExt cx="665193" cy="2217190"/>
                </a:xfrm>
              </p:grpSpPr>
              <p:sp>
                <p:nvSpPr>
                  <p:cNvPr id="7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8165" y="1861993"/>
                    <a:ext cx="665193" cy="2155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D6B590"/>
                      </a:gs>
                      <a:gs pos="100000">
                        <a:srgbClr val="65432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8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1204" y="2122284"/>
                    <a:ext cx="88692" cy="930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9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2935" y="2397409"/>
                    <a:ext cx="89997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0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1628" y="2702206"/>
                    <a:ext cx="89997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1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2935" y="3008351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2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1627" y="2076429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3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4242" y="2259847"/>
                    <a:ext cx="88692" cy="930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4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78588" y="3558602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sp>
                <p:nvSpPr>
                  <p:cNvPr id="15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1626" y="1799955"/>
                    <a:ext cx="88692" cy="91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99CC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6210386" y="1649234"/>
                <a:ext cx="1952353" cy="352970"/>
                <a:chOff x="649582" y="1540886"/>
                <a:chExt cx="1289825" cy="233190"/>
              </a:xfrm>
            </p:grpSpPr>
            <p:sp>
              <p:nvSpPr>
                <p:cNvPr id="26" name="Oval 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582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2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582" y="1663614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2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181736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29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945658" y="1602924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0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8275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1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826967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2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427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3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427" y="1663614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4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832581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5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6503" y="1602924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7812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  <p:sp>
              <p:nvSpPr>
                <p:cNvPr id="3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359120" y="1540886"/>
                  <a:ext cx="106826" cy="110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>
                    <a:latin typeface="+mn-lt"/>
                  </a:endParaRPr>
                </a:p>
              </p:txBody>
            </p:sp>
          </p:grpSp>
        </p:grpSp>
        <p:sp>
          <p:nvSpPr>
            <p:cNvPr id="40" name="Oval 4"/>
            <p:cNvSpPr>
              <a:spLocks noChangeAspect="1" noChangeArrowheads="1"/>
            </p:cNvSpPr>
            <p:nvPr/>
          </p:nvSpPr>
          <p:spPr bwMode="auto">
            <a:xfrm>
              <a:off x="7591142" y="2785181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1" name="Oval 20"/>
            <p:cNvSpPr>
              <a:spLocks noChangeAspect="1" noChangeArrowheads="1"/>
            </p:cNvSpPr>
            <p:nvPr/>
          </p:nvSpPr>
          <p:spPr bwMode="auto">
            <a:xfrm>
              <a:off x="6312299" y="2916370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2" name="Oval 21"/>
            <p:cNvSpPr>
              <a:spLocks noChangeAspect="1" noChangeArrowheads="1"/>
            </p:cNvSpPr>
            <p:nvPr/>
          </p:nvSpPr>
          <p:spPr bwMode="auto">
            <a:xfrm>
              <a:off x="6720011" y="2200611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3" name="Oval 22"/>
            <p:cNvSpPr>
              <a:spLocks noChangeAspect="1" noChangeArrowheads="1"/>
            </p:cNvSpPr>
            <p:nvPr/>
          </p:nvSpPr>
          <p:spPr bwMode="auto">
            <a:xfrm>
              <a:off x="6760457" y="2824506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4" name="Oval 24"/>
            <p:cNvSpPr>
              <a:spLocks noChangeAspect="1" noChangeArrowheads="1"/>
            </p:cNvSpPr>
            <p:nvPr/>
          </p:nvSpPr>
          <p:spPr bwMode="auto">
            <a:xfrm>
              <a:off x="6525971" y="3646013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5" name="Oval 23"/>
            <p:cNvSpPr>
              <a:spLocks noChangeAspect="1" noChangeArrowheads="1"/>
            </p:cNvSpPr>
            <p:nvPr/>
          </p:nvSpPr>
          <p:spPr bwMode="auto">
            <a:xfrm>
              <a:off x="7348247" y="3765903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6" name="Oval 26"/>
            <p:cNvSpPr>
              <a:spLocks noChangeAspect="1" noChangeArrowheads="1"/>
            </p:cNvSpPr>
            <p:nvPr/>
          </p:nvSpPr>
          <p:spPr bwMode="auto">
            <a:xfrm>
              <a:off x="7297455" y="2730602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7" name="Oval 42"/>
            <p:cNvSpPr>
              <a:spLocks noChangeAspect="1" noChangeArrowheads="1"/>
            </p:cNvSpPr>
            <p:nvPr/>
          </p:nvSpPr>
          <p:spPr bwMode="auto">
            <a:xfrm>
              <a:off x="6825996" y="3249369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8" name="Oval 43"/>
            <p:cNvSpPr>
              <a:spLocks noChangeAspect="1" noChangeArrowheads="1"/>
            </p:cNvSpPr>
            <p:nvPr/>
          </p:nvSpPr>
          <p:spPr bwMode="auto">
            <a:xfrm>
              <a:off x="8223987" y="2460011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9" name="Oval 44"/>
            <p:cNvSpPr>
              <a:spLocks noChangeAspect="1" noChangeArrowheads="1"/>
            </p:cNvSpPr>
            <p:nvPr/>
          </p:nvSpPr>
          <p:spPr bwMode="auto">
            <a:xfrm>
              <a:off x="7702066" y="3163766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50" name="Oval 45"/>
            <p:cNvSpPr>
              <a:spLocks noChangeAspect="1" noChangeArrowheads="1"/>
            </p:cNvSpPr>
            <p:nvPr/>
          </p:nvSpPr>
          <p:spPr bwMode="auto">
            <a:xfrm>
              <a:off x="7255476" y="2312812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51" name="Oval 46"/>
            <p:cNvSpPr>
              <a:spLocks noChangeAspect="1" noChangeArrowheads="1"/>
            </p:cNvSpPr>
            <p:nvPr/>
          </p:nvSpPr>
          <p:spPr bwMode="auto">
            <a:xfrm>
              <a:off x="7356672" y="3152990"/>
              <a:ext cx="161698" cy="16720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11562" y="551650"/>
              <a:ext cx="2487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2"/>
                  </a:solidFill>
                  <a:latin typeface="+mn-lt"/>
                </a:rPr>
                <a:t>Seed germinates from top 5cm</a:t>
              </a:r>
            </a:p>
          </p:txBody>
        </p:sp>
        <p:sp>
          <p:nvSpPr>
            <p:cNvPr id="53" name="Up-Down Arrow 52"/>
            <p:cNvSpPr/>
            <p:nvPr/>
          </p:nvSpPr>
          <p:spPr>
            <a:xfrm>
              <a:off x="5789279" y="1829445"/>
              <a:ext cx="140818" cy="87277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Up-Down Arrow 53"/>
            <p:cNvSpPr/>
            <p:nvPr/>
          </p:nvSpPr>
          <p:spPr>
            <a:xfrm>
              <a:off x="8624911" y="1784593"/>
              <a:ext cx="155732" cy="91762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49984" y="1328890"/>
            <a:ext cx="1539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Blowers</a:t>
            </a:r>
            <a:r>
              <a:rPr lang="en-GB" sz="2400" dirty="0"/>
              <a:t> -</a:t>
            </a:r>
          </a:p>
          <a:p>
            <a:r>
              <a:rPr lang="en-GB" sz="2400" dirty="0"/>
              <a:t>Sowthistle</a:t>
            </a:r>
          </a:p>
          <a:p>
            <a:r>
              <a:rPr lang="en-GB" sz="2400" dirty="0"/>
              <a:t>Dandelion</a:t>
            </a:r>
          </a:p>
          <a:p>
            <a:r>
              <a:rPr lang="en-GB" sz="2400" dirty="0"/>
              <a:t>willow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5473" y="3074019"/>
            <a:ext cx="2529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Poppers</a:t>
            </a:r>
            <a:r>
              <a:rPr lang="en-GB" sz="2400" dirty="0"/>
              <a:t> -</a:t>
            </a:r>
          </a:p>
          <a:p>
            <a:r>
              <a:rPr lang="en-GB" sz="2400" dirty="0" err="1"/>
              <a:t>bittercress</a:t>
            </a:r>
            <a:endParaRPr lang="en-GB" sz="2400" dirty="0"/>
          </a:p>
          <a:p>
            <a:r>
              <a:rPr lang="en-GB" sz="2400" dirty="0"/>
              <a:t>Himalayan balsam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45996" y="876917"/>
            <a:ext cx="3025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Creepers / spreaders </a:t>
            </a:r>
            <a:r>
              <a:rPr lang="en-GB" sz="2400" dirty="0"/>
              <a:t>-</a:t>
            </a:r>
          </a:p>
          <a:p>
            <a:r>
              <a:rPr lang="en-GB" sz="2400" dirty="0"/>
              <a:t>Buttercup</a:t>
            </a:r>
          </a:p>
          <a:p>
            <a:r>
              <a:rPr lang="en-GB" sz="2400" dirty="0"/>
              <a:t>Couch/</a:t>
            </a:r>
            <a:r>
              <a:rPr lang="en-GB" sz="2400" dirty="0" err="1"/>
              <a:t>scutch</a:t>
            </a:r>
            <a:r>
              <a:rPr lang="en-GB" sz="2400" dirty="0"/>
              <a:t>/twitch</a:t>
            </a:r>
          </a:p>
          <a:p>
            <a:r>
              <a:rPr lang="en-GB" sz="2400" dirty="0"/>
              <a:t>Mares tail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14112" y="2858429"/>
            <a:ext cx="1931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Lurkers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/>
              <a:t>- </a:t>
            </a:r>
          </a:p>
          <a:p>
            <a:r>
              <a:rPr lang="en-GB" sz="2400" dirty="0"/>
              <a:t>Poppy</a:t>
            </a:r>
          </a:p>
          <a:p>
            <a:r>
              <a:rPr lang="en-GB" sz="2400" dirty="0"/>
              <a:t>Cotton thistle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01074" y="555089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seedbank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0312" y="430517"/>
            <a:ext cx="5288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Where do weeds come from?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3262" y="4722019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Clingers- </a:t>
            </a:r>
          </a:p>
          <a:p>
            <a:r>
              <a:rPr lang="en-GB" sz="2400" dirty="0"/>
              <a:t>Cleavers</a:t>
            </a:r>
          </a:p>
          <a:p>
            <a:r>
              <a:rPr lang="en-GB" sz="2400" dirty="0"/>
              <a:t>burdock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3784" y="4795516"/>
            <a:ext cx="1611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Poopers- </a:t>
            </a:r>
          </a:p>
          <a:p>
            <a:r>
              <a:rPr lang="en-GB" sz="2400" dirty="0"/>
              <a:t>tomato</a:t>
            </a:r>
          </a:p>
          <a:p>
            <a:r>
              <a:rPr lang="en-GB" sz="2400" dirty="0"/>
              <a:t>nightshade</a:t>
            </a:r>
          </a:p>
        </p:txBody>
      </p:sp>
    </p:spTree>
    <p:extLst>
      <p:ext uri="{BB962C8B-B14F-4D97-AF65-F5344CB8AC3E}">
        <p14:creationId xmlns:p14="http://schemas.microsoft.com/office/powerpoint/2010/main" val="220854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predators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Beetles and fungi – target seeds, maintain a good soil biota</a:t>
            </a:r>
          </a:p>
          <a:p>
            <a:r>
              <a:rPr lang="en-GB" dirty="0"/>
              <a:t>Birds – eat seeds and leaves</a:t>
            </a:r>
          </a:p>
          <a:p>
            <a:r>
              <a:rPr lang="en-GB" dirty="0"/>
              <a:t>Rabbits – tend not to eat the weeds</a:t>
            </a:r>
          </a:p>
          <a:p>
            <a:r>
              <a:rPr lang="en-GB" dirty="0"/>
              <a:t>Humans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52" y="378316"/>
            <a:ext cx="2764888" cy="15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23" y="3797159"/>
            <a:ext cx="3054017" cy="25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18342" y="576986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Stenopelmus</a:t>
            </a:r>
            <a:r>
              <a:rPr lang="en-GB" b="1" dirty="0"/>
              <a:t> </a:t>
            </a:r>
            <a:r>
              <a:rPr lang="en-GB" b="1" dirty="0" err="1"/>
              <a:t>rufinasus</a:t>
            </a:r>
            <a:endParaRPr lang="en-GB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4" y="3966807"/>
            <a:ext cx="3490176" cy="24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0011" y="595453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Azolla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535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weeds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49" y="2124200"/>
            <a:ext cx="71034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Live and flower in a year</a:t>
            </a:r>
          </a:p>
          <a:p>
            <a:endParaRPr lang="en-GB" sz="3600" dirty="0"/>
          </a:p>
          <a:p>
            <a:r>
              <a:rPr lang="en-GB" sz="3600" dirty="0"/>
              <a:t>Grasses and broad-leaved weeds</a:t>
            </a:r>
          </a:p>
          <a:p>
            <a:endParaRPr lang="en-GB" sz="3600" dirty="0"/>
          </a:p>
          <a:p>
            <a:r>
              <a:rPr lang="en-GB" sz="3600" dirty="0"/>
              <a:t>Control the seeds</a:t>
            </a:r>
          </a:p>
        </p:txBody>
      </p:sp>
    </p:spTree>
    <p:extLst>
      <p:ext uri="{BB962C8B-B14F-4D97-AF65-F5344CB8AC3E}">
        <p14:creationId xmlns:p14="http://schemas.microsoft.com/office/powerpoint/2010/main" val="1117531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626</TotalTime>
  <Words>488</Words>
  <Application>Microsoft Office PowerPoint</Application>
  <PresentationFormat>On-screen Show (4:3)</PresentationFormat>
  <Paragraphs>138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Helvetica Light</vt:lpstr>
      <vt:lpstr>Basis</vt:lpstr>
      <vt:lpstr>Weed control</vt:lpstr>
      <vt:lpstr>Early nectar for bees</vt:lpstr>
      <vt:lpstr>Weeds and disease</vt:lpstr>
      <vt:lpstr>Competition</vt:lpstr>
      <vt:lpstr>The garden year</vt:lpstr>
      <vt:lpstr>Major weeds - germination</vt:lpstr>
      <vt:lpstr>PowerPoint Presentation</vt:lpstr>
      <vt:lpstr>Natural predators</vt:lpstr>
      <vt:lpstr>Annual weeds</vt:lpstr>
      <vt:lpstr>Grasses dig out below tillering area  or cut off with knife</vt:lpstr>
      <vt:lpstr>Creeping Bent</vt:lpstr>
      <vt:lpstr>Cleavers</vt:lpstr>
      <vt:lpstr>PowerPoint Presentation</vt:lpstr>
      <vt:lpstr>Chickweed</vt:lpstr>
      <vt:lpstr>Sowthistle (annual)</vt:lpstr>
      <vt:lpstr>Biennial weeds</vt:lpstr>
      <vt:lpstr>Bristly oxtongue</vt:lpstr>
      <vt:lpstr>Perennial weeds</vt:lpstr>
      <vt:lpstr>How perennial weeds survive</vt:lpstr>
      <vt:lpstr>Dandelion</vt:lpstr>
      <vt:lpstr>Dock</vt:lpstr>
      <vt:lpstr>Field bindweed</vt:lpstr>
      <vt:lpstr>Hedge bindweed</vt:lpstr>
    </vt:vector>
  </TitlesOfParts>
  <Company>ADAS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Ginsburg</dc:creator>
  <cp:lastModifiedBy>Leslie Turner</cp:lastModifiedBy>
  <cp:revision>66</cp:revision>
  <dcterms:created xsi:type="dcterms:W3CDTF">2016-02-03T13:09:08Z</dcterms:created>
  <dcterms:modified xsi:type="dcterms:W3CDTF">2017-11-27T18:40:10Z</dcterms:modified>
</cp:coreProperties>
</file>